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16"/>
  </p:notesMasterIdLst>
  <p:sldIdLst>
    <p:sldId id="289" r:id="rId3"/>
    <p:sldId id="290" r:id="rId4"/>
    <p:sldId id="303" r:id="rId5"/>
    <p:sldId id="307" r:id="rId6"/>
    <p:sldId id="305" r:id="rId7"/>
    <p:sldId id="306" r:id="rId8"/>
    <p:sldId id="291" r:id="rId9"/>
    <p:sldId id="299" r:id="rId10"/>
    <p:sldId id="298" r:id="rId11"/>
    <p:sldId id="308" r:id="rId12"/>
    <p:sldId id="292" r:id="rId13"/>
    <p:sldId id="294" r:id="rId14"/>
    <p:sldId id="288" r:id="rId15"/>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44" d="100"/>
          <a:sy n="44" d="100"/>
        </p:scale>
        <p:origin x="108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jpe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2.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4"/>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1" r:id="rId82"/>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28-10-2025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8</a:t>
            </a:r>
            <a:r>
              <a:rPr sz="5439" i="1">
                <a:latin typeface="Helvetica"/>
                <a:cs typeface="Helvetica"/>
                <a:sym typeface="Helvetica"/>
              </a:rPr>
              <a:t>. </a:t>
            </a:r>
            <a:r>
              <a:rPr lang="nl-NL" sz="5439" i="1">
                <a:latin typeface="Helvetica"/>
                <a:cs typeface="Helvetica"/>
                <a:sym typeface="Helvetica"/>
              </a:rPr>
              <a:t>taalmodellen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DB7B-33EF-7E39-0004-5F98950E945A}"/>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CEA514A4-7F3D-1651-A131-F8DF04DCD55C}"/>
              </a:ext>
            </a:extLst>
          </p:cNvPr>
          <p:cNvSpPr txBox="1"/>
          <p:nvPr/>
        </p:nvSpPr>
        <p:spPr>
          <a:xfrm>
            <a:off x="7560850" y="4961114"/>
            <a:ext cx="4982399"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live demo’s</a:t>
            </a:r>
            <a:endParaRPr/>
          </a:p>
        </p:txBody>
      </p:sp>
    </p:spTree>
    <p:extLst>
      <p:ext uri="{BB962C8B-B14F-4D97-AF65-F5344CB8AC3E}">
        <p14:creationId xmlns:p14="http://schemas.microsoft.com/office/powerpoint/2010/main" val="328123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normAutofit/>
          </a:bodyPr>
          <a:lstStyle/>
          <a:p>
            <a:r>
              <a:rPr lang="nl-NL"/>
              <a:t>Large Language Models (LLM’s)</a:t>
            </a:r>
          </a:p>
          <a:p>
            <a:pPr lvl="1"/>
            <a:r>
              <a:rPr lang="nl-NL"/>
              <a:t>Tokenization en Embeddings</a:t>
            </a:r>
          </a:p>
          <a:p>
            <a:pPr lvl="1"/>
            <a:r>
              <a:rPr lang="nl-NL"/>
              <a:t>Transformers</a:t>
            </a:r>
          </a:p>
          <a:p>
            <a:pPr lvl="2"/>
            <a:r>
              <a:rPr lang="nl-NL"/>
              <a:t>Encoder</a:t>
            </a:r>
          </a:p>
          <a:p>
            <a:pPr lvl="2"/>
            <a:r>
              <a:rPr lang="nl-NL"/>
              <a:t>Decoder</a:t>
            </a:r>
          </a:p>
          <a:p>
            <a:pPr lvl="2"/>
            <a:r>
              <a:rPr lang="nl-NL"/>
              <a:t>Transformers van binnen</a:t>
            </a:r>
          </a:p>
          <a:p>
            <a:pPr lvl="1"/>
            <a:r>
              <a:rPr lang="nl-NL"/>
              <a:t>Geavanceerde onderwerpen</a:t>
            </a:r>
          </a:p>
          <a:p>
            <a:pPr lvl="2"/>
            <a:r>
              <a:rPr lang="nl-NL"/>
              <a:t>Agents en Reasoning</a:t>
            </a:r>
          </a:p>
          <a:p>
            <a:pPr lvl="2"/>
            <a:r>
              <a:rPr lang="nl-NL"/>
              <a:t>Retrieval-Augmented Generation (RAG)</a:t>
            </a:r>
          </a:p>
          <a:p>
            <a:pPr lvl="2"/>
            <a:r>
              <a:rPr lang="nl-NL"/>
              <a:t>Multimodale LLM’s</a:t>
            </a:r>
          </a:p>
          <a:p>
            <a:r>
              <a:rPr lang="nl-NL"/>
              <a:t>Live demo’s</a:t>
            </a:r>
          </a:p>
        </p:txBody>
      </p:sp>
    </p:spTree>
    <p:extLst>
      <p:ext uri="{BB962C8B-B14F-4D97-AF65-F5344CB8AC3E}">
        <p14:creationId xmlns:p14="http://schemas.microsoft.com/office/powerpoint/2010/main" val="27145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5194018" y="4961114"/>
            <a:ext cx="9716067"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large language models</a:t>
            </a:r>
            <a:endParaRPr/>
          </a:p>
        </p:txBody>
      </p:sp>
    </p:spTree>
    <p:extLst>
      <p:ext uri="{BB962C8B-B14F-4D97-AF65-F5344CB8AC3E}">
        <p14:creationId xmlns:p14="http://schemas.microsoft.com/office/powerpoint/2010/main" val="315398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61B52-84E1-805D-A236-A31A68EBD844}"/>
              </a:ext>
            </a:extLst>
          </p:cNvPr>
          <p:cNvSpPr>
            <a:spLocks noGrp="1"/>
          </p:cNvSpPr>
          <p:nvPr>
            <p:ph type="title"/>
          </p:nvPr>
        </p:nvSpPr>
        <p:spPr/>
        <p:txBody>
          <a:bodyPr/>
          <a:lstStyle/>
          <a:p>
            <a:r>
              <a:rPr lang="nl-NL"/>
              <a:t>Vorige week: RNN’s</a:t>
            </a:r>
          </a:p>
        </p:txBody>
      </p:sp>
      <p:sp>
        <p:nvSpPr>
          <p:cNvPr id="3" name="Tijdelijke aanduiding voor inhoud 2">
            <a:extLst>
              <a:ext uri="{FF2B5EF4-FFF2-40B4-BE49-F238E27FC236}">
                <a16:creationId xmlns:a16="http://schemas.microsoft.com/office/drawing/2014/main" id="{A496305B-8E65-8AB8-6DCC-6F6B83130248}"/>
              </a:ext>
            </a:extLst>
          </p:cNvPr>
          <p:cNvSpPr>
            <a:spLocks noGrp="1"/>
          </p:cNvSpPr>
          <p:nvPr>
            <p:ph idx="1"/>
          </p:nvPr>
        </p:nvSpPr>
        <p:spPr/>
        <p:txBody>
          <a:bodyPr/>
          <a:lstStyle/>
          <a:p>
            <a:r>
              <a:rPr lang="nl-NL"/>
              <a:t>Recurrentie zorgt voor een zekere mate van </a:t>
            </a:r>
            <a:r>
              <a:rPr lang="nl-NL" b="1"/>
              <a:t>context</a:t>
            </a:r>
            <a:r>
              <a:rPr lang="nl-NL"/>
              <a:t> en </a:t>
            </a:r>
            <a:r>
              <a:rPr lang="nl-NL" b="1"/>
              <a:t>geheugen</a:t>
            </a:r>
          </a:p>
          <a:p>
            <a:r>
              <a:rPr lang="nl-NL"/>
              <a:t>Maar…</a:t>
            </a:r>
          </a:p>
          <a:p>
            <a:pPr lvl="1"/>
            <a:r>
              <a:rPr lang="nl-NL"/>
              <a:t>Niet parallelliseerbaar</a:t>
            </a:r>
          </a:p>
          <a:p>
            <a:pPr lvl="1"/>
            <a:r>
              <a:rPr lang="nl-NL"/>
              <a:t>Last van vanishing/exploding gradients</a:t>
            </a:r>
          </a:p>
        </p:txBody>
      </p:sp>
    </p:spTree>
    <p:extLst>
      <p:ext uri="{BB962C8B-B14F-4D97-AF65-F5344CB8AC3E}">
        <p14:creationId xmlns:p14="http://schemas.microsoft.com/office/powerpoint/2010/main" val="410293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(Google Brain)</a:t>
            </a:r>
          </a:p>
          <a:p>
            <a:r>
              <a:rPr lang="nl-NL"/>
              <a:t>Niet recurrent, dus geen last van de nadelen van RNN’s</a:t>
            </a:r>
          </a:p>
          <a:p>
            <a:r>
              <a:rPr lang="nl-NL"/>
              <a:t>Toch context en geheugen door </a:t>
            </a:r>
            <a:r>
              <a:rPr lang="nl-NL" b="1"/>
              <a:t>Positional encoding </a:t>
            </a:r>
            <a:r>
              <a:rPr lang="nl-NL"/>
              <a:t>en </a:t>
            </a:r>
            <a:r>
              <a:rPr lang="nl-NL" b="1"/>
              <a:t>Attention</a:t>
            </a:r>
          </a:p>
          <a:p>
            <a:r>
              <a:rPr lang="nl-NL"/>
              <a:t>Geschikt voor o.a. vertalen (NMT),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FC5D074-2CDF-852F-AAD5-67A908FF9555}"/>
              </a:ext>
            </a:extLst>
          </p:cNvPr>
          <p:cNvPicPr>
            <a:picLocks noChangeAspect="1"/>
          </p:cNvPicPr>
          <p:nvPr/>
        </p:nvPicPr>
        <p:blipFill>
          <a:blip r:embed="rId2"/>
          <a:stretch>
            <a:fillRect/>
          </a:stretch>
        </p:blipFill>
        <p:spPr>
          <a:xfrm>
            <a:off x="4432634" y="357346"/>
            <a:ext cx="11238833" cy="10588309"/>
          </a:xfrm>
          <a:prstGeom prst="rect">
            <a:avLst/>
          </a:prstGeom>
        </p:spPr>
      </p:pic>
    </p:spTree>
    <p:extLst>
      <p:ext uri="{BB962C8B-B14F-4D97-AF65-F5344CB8AC3E}">
        <p14:creationId xmlns:p14="http://schemas.microsoft.com/office/powerpoint/2010/main" val="422672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1"/>
            <a:ext cx="17331267" cy="2184724"/>
          </a:xfrm>
        </p:spPr>
        <p:txBody>
          <a:bodyPr/>
          <a:lstStyle/>
          <a:p>
            <a:r>
              <a:rPr lang="nl-NL"/>
              <a:t>Transformer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548933"/>
          </a:xfrm>
          <a:prstGeom prst="rect">
            <a:avLst/>
          </a:prstGeom>
          <a:noFill/>
        </p:spPr>
        <p:txBody>
          <a:bodyPr wrap="square" rtlCol="0">
            <a:spAutoFit/>
          </a:bodyPr>
          <a:lstStyle/>
          <a:p>
            <a:r>
              <a:rPr lang="nl-NL" sz="2967" i="1"/>
              <a:t>Uit de paper “Attention Is All You Need”</a:t>
            </a:r>
          </a:p>
        </p:txBody>
      </p:sp>
    </p:spTree>
    <p:extLst>
      <p:ext uri="{BB962C8B-B14F-4D97-AF65-F5344CB8AC3E}">
        <p14:creationId xmlns:p14="http://schemas.microsoft.com/office/powerpoint/2010/main" val="74137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2FEA1-D502-73DB-09F0-46C367E243A1}"/>
              </a:ext>
            </a:extLst>
          </p:cNvPr>
          <p:cNvSpPr>
            <a:spLocks noGrp="1"/>
          </p:cNvSpPr>
          <p:nvPr>
            <p:ph type="title"/>
          </p:nvPr>
        </p:nvSpPr>
        <p:spPr/>
        <p:txBody>
          <a:bodyPr/>
          <a:lstStyle/>
          <a:p>
            <a:r>
              <a:rPr lang="nl-NL"/>
              <a:t>Encoder-Decoder</a:t>
            </a:r>
          </a:p>
        </p:txBody>
      </p:sp>
      <p:sp>
        <p:nvSpPr>
          <p:cNvPr id="3" name="Tijdelijke aanduiding voor inhoud 2">
            <a:extLst>
              <a:ext uri="{FF2B5EF4-FFF2-40B4-BE49-F238E27FC236}">
                <a16:creationId xmlns:a16="http://schemas.microsoft.com/office/drawing/2014/main" id="{06E82FAB-1CA7-93B7-FFCD-54C4BE904188}"/>
              </a:ext>
            </a:extLst>
          </p:cNvPr>
          <p:cNvSpPr>
            <a:spLocks noGrp="1"/>
          </p:cNvSpPr>
          <p:nvPr>
            <p:ph idx="1"/>
          </p:nvPr>
        </p:nvSpPr>
        <p:spPr/>
        <p:txBody>
          <a:bodyPr/>
          <a:lstStyle/>
          <a:p>
            <a:r>
              <a:rPr lang="nl-NL"/>
              <a:t>Tijdens (pre)training:</a:t>
            </a:r>
          </a:p>
          <a:p>
            <a:pPr lvl="1"/>
            <a:r>
              <a:rPr lang="nl-NL"/>
              <a:t>Gehele input in de </a:t>
            </a:r>
            <a:r>
              <a:rPr lang="nl-NL" b="1"/>
              <a:t>encoder</a:t>
            </a:r>
          </a:p>
          <a:p>
            <a:pPr lvl="1"/>
            <a:r>
              <a:rPr lang="nl-NL"/>
              <a:t>Gewenste output (target) token-voor-token in de </a:t>
            </a:r>
            <a:r>
              <a:rPr lang="nl-NL" b="1"/>
              <a:t>decoder</a:t>
            </a:r>
          </a:p>
          <a:p>
            <a:pPr lvl="2"/>
            <a:r>
              <a:rPr lang="nl-NL"/>
              <a:t>Masking</a:t>
            </a:r>
          </a:p>
          <a:p>
            <a:r>
              <a:rPr lang="nl-NL"/>
              <a:t>Daarna:</a:t>
            </a:r>
          </a:p>
          <a:p>
            <a:pPr lvl="1"/>
            <a:r>
              <a:rPr lang="nl-NL"/>
              <a:t>Gehele input in de </a:t>
            </a:r>
            <a:r>
              <a:rPr lang="nl-NL" b="1"/>
              <a:t>encoder</a:t>
            </a:r>
          </a:p>
          <a:p>
            <a:pPr lvl="1"/>
            <a:r>
              <a:rPr lang="nl-NL"/>
              <a:t>Output tot dan toe in de </a:t>
            </a:r>
            <a:r>
              <a:rPr lang="nl-NL" b="1"/>
              <a:t>decoder</a:t>
            </a:r>
          </a:p>
          <a:p>
            <a:pPr lvl="1"/>
            <a:r>
              <a:rPr lang="nl-NL"/>
              <a:t>Gegenereerde tekst komt token-voor-token uit de </a:t>
            </a:r>
            <a:r>
              <a:rPr lang="nl-NL" i="1"/>
              <a:t>head</a:t>
            </a:r>
            <a:r>
              <a:rPr lang="nl-NL"/>
              <a:t> van de decoder</a:t>
            </a:r>
          </a:p>
        </p:txBody>
      </p:sp>
    </p:spTree>
    <p:extLst>
      <p:ext uri="{BB962C8B-B14F-4D97-AF65-F5344CB8AC3E}">
        <p14:creationId xmlns:p14="http://schemas.microsoft.com/office/powerpoint/2010/main" val="154828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C4F1C-8DE8-30D4-A10E-209716396825}"/>
              </a:ext>
            </a:extLst>
          </p:cNvPr>
          <p:cNvSpPr>
            <a:spLocks noGrp="1"/>
          </p:cNvSpPr>
          <p:nvPr>
            <p:ph type="title"/>
          </p:nvPr>
        </p:nvSpPr>
        <p:spPr/>
        <p:txBody>
          <a:bodyPr/>
          <a:lstStyle/>
          <a:p>
            <a:r>
              <a:rPr lang="nl-NL"/>
              <a:t>Andere elementen van de Transformer</a:t>
            </a:r>
          </a:p>
        </p:txBody>
      </p:sp>
      <p:sp>
        <p:nvSpPr>
          <p:cNvPr id="3" name="Tijdelijke aanduiding voor inhoud 2">
            <a:extLst>
              <a:ext uri="{FF2B5EF4-FFF2-40B4-BE49-F238E27FC236}">
                <a16:creationId xmlns:a16="http://schemas.microsoft.com/office/drawing/2014/main" id="{0F4AD030-05DD-4666-7628-E57454649A0E}"/>
              </a:ext>
            </a:extLst>
          </p:cNvPr>
          <p:cNvSpPr>
            <a:spLocks noGrp="1"/>
          </p:cNvSpPr>
          <p:nvPr>
            <p:ph idx="1"/>
          </p:nvPr>
        </p:nvSpPr>
        <p:spPr/>
        <p:txBody>
          <a:bodyPr>
            <a:normAutofit fontScale="92500" lnSpcReduction="10000"/>
          </a:bodyPr>
          <a:lstStyle/>
          <a:p>
            <a:r>
              <a:rPr lang="nl-NL"/>
              <a:t>Embedding</a:t>
            </a:r>
          </a:p>
          <a:p>
            <a:pPr lvl="1"/>
            <a:r>
              <a:rPr lang="nl-NL"/>
              <a:t>Tokens (woorden of woorddelen) omgezet in vectoren</a:t>
            </a:r>
          </a:p>
          <a:p>
            <a:r>
              <a:rPr lang="nl-NL"/>
              <a:t>Positional encoding</a:t>
            </a:r>
          </a:p>
          <a:p>
            <a:pPr lvl="1"/>
            <a:r>
              <a:rPr lang="nl-NL"/>
              <a:t>Vector die van elk token de positie in de zin codeert</a:t>
            </a:r>
          </a:p>
          <a:p>
            <a:r>
              <a:rPr lang="nl-NL"/>
              <a:t>Multi-head Attention</a:t>
            </a:r>
          </a:p>
          <a:p>
            <a:pPr lvl="1"/>
            <a:r>
              <a:rPr lang="nl-NL"/>
              <a:t>Self- en cross-attention</a:t>
            </a:r>
          </a:p>
          <a:p>
            <a:pPr lvl="1"/>
            <a:r>
              <a:rPr lang="nl-NL"/>
              <a:t>Andere relevante woorden in de input en/of output meer gewicht geven</a:t>
            </a:r>
          </a:p>
          <a:p>
            <a:r>
              <a:rPr lang="nl-NL"/>
              <a:t>Masked Multi-head Attention</a:t>
            </a:r>
          </a:p>
          <a:p>
            <a:pPr lvl="1"/>
            <a:r>
              <a:rPr lang="nl-NL"/>
              <a:t>Idem, maar alleen de woorden die al gezien zijn (tijdens training)</a:t>
            </a:r>
          </a:p>
          <a:p>
            <a:r>
              <a:rPr lang="nl-NL"/>
              <a:t>Feed Forward</a:t>
            </a:r>
          </a:p>
          <a:p>
            <a:pPr lvl="1"/>
            <a:r>
              <a:rPr lang="nl-NL"/>
              <a:t>Niet-lineaire transformatie van de input (vaak ReLU)</a:t>
            </a:r>
          </a:p>
        </p:txBody>
      </p:sp>
    </p:spTree>
    <p:extLst>
      <p:ext uri="{BB962C8B-B14F-4D97-AF65-F5344CB8AC3E}">
        <p14:creationId xmlns:p14="http://schemas.microsoft.com/office/powerpoint/2010/main" val="4020140220"/>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288</TotalTime>
  <Words>292</Words>
  <Application>Microsoft Office PowerPoint</Application>
  <PresentationFormat>Aangepast</PresentationFormat>
  <Paragraphs>58</Paragraphs>
  <Slides>13</Slides>
  <Notes>0</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13</vt:i4>
      </vt:variant>
    </vt:vector>
  </HeadingPairs>
  <TitlesOfParts>
    <vt:vector size="20" baseType="lpstr">
      <vt:lpstr>Arial</vt:lpstr>
      <vt:lpstr>Calibri</vt:lpstr>
      <vt:lpstr>Calibri Light</vt:lpstr>
      <vt:lpstr>Helvetica</vt:lpstr>
      <vt:lpstr>Helvetica Light</vt:lpstr>
      <vt:lpstr>Office Theme</vt:lpstr>
      <vt:lpstr>Kantoorthema</vt:lpstr>
      <vt:lpstr>PowerPoint-presentatie</vt:lpstr>
      <vt:lpstr>Onderwerpen</vt:lpstr>
      <vt:lpstr>PowerPoint-presentatie</vt:lpstr>
      <vt:lpstr>Vorige week: RNN’s</vt:lpstr>
      <vt:lpstr>Taalmodellen ná 2017</vt:lpstr>
      <vt:lpstr>PowerPoint-presentatie</vt:lpstr>
      <vt:lpstr>Transformer</vt:lpstr>
      <vt:lpstr>Encoder-Decoder</vt:lpstr>
      <vt:lpstr>Andere elementen van de Transformer</vt:lpstr>
      <vt:lpstr>PowerPoint-presentatie</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9</cp:revision>
  <dcterms:modified xsi:type="dcterms:W3CDTF">2025-10-28T10:17:46Z</dcterms:modified>
</cp:coreProperties>
</file>